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2" r:id="rId7"/>
    <p:sldId id="271" r:id="rId8"/>
    <p:sldId id="261" r:id="rId9"/>
    <p:sldId id="262" r:id="rId10"/>
    <p:sldId id="263" r:id="rId11"/>
    <p:sldId id="264" r:id="rId12"/>
    <p:sldId id="265" r:id="rId13"/>
    <p:sldId id="266" r:id="rId14"/>
    <p:sldId id="273" r:id="rId15"/>
    <p:sldId id="274" r:id="rId16"/>
    <p:sldId id="275" r:id="rId17"/>
    <p:sldId id="276" r:id="rId18"/>
    <p:sldId id="277" r:id="rId19"/>
    <p:sldId id="267" r:id="rId20"/>
    <p:sldId id="270" r:id="rId21"/>
    <p:sldId id="26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3185053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3768173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50629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221862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962537-B07D-4E76-814E-19E3BAFA7A93}" type="datetimeFigureOut">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42754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962537-B07D-4E76-814E-19E3BAFA7A93}"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984711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62537-B07D-4E76-814E-19E3BAFA7A93}" type="datetimeFigureOut">
              <a:rPr lang="en-US" smtClean="0"/>
              <a:t>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2649749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962537-B07D-4E76-814E-19E3BAFA7A93}" type="datetimeFigureOut">
              <a:rPr lang="en-US" smtClean="0"/>
              <a:t>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36796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62537-B07D-4E76-814E-19E3BAFA7A93}" type="datetimeFigureOut">
              <a:rPr lang="en-US" smtClean="0"/>
              <a:t>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292255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62537-B07D-4E76-814E-19E3BAFA7A93}"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360817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62537-B07D-4E76-814E-19E3BAFA7A93}" type="datetimeFigureOut">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99764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62537-B07D-4E76-814E-19E3BAFA7A93}" type="datetimeFigureOut">
              <a:rPr lang="en-US" smtClean="0"/>
              <a:t>2/28/2017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FC3F4-ABEE-450B-8EAE-637013945004}" type="slidenum">
              <a:rPr lang="en-US" smtClean="0"/>
              <a:t>‹#›</a:t>
            </a:fld>
            <a:endParaRPr lang="en-US"/>
          </a:p>
        </p:txBody>
      </p:sp>
    </p:spTree>
    <p:extLst>
      <p:ext uri="{BB962C8B-B14F-4D97-AF65-F5344CB8AC3E}">
        <p14:creationId xmlns:p14="http://schemas.microsoft.com/office/powerpoint/2010/main" val="100058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cchristy@una.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una.edu/study-abroa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agellanexchange.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magellanexchang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travel.state.gov/travel/cis_pa_tw/tw/tw_1764.html" TargetMode="External"/><Relationship Id="rId2" Type="http://schemas.openxmlformats.org/officeDocument/2006/relationships/hyperlink" Target="http://travel.state.gov/" TargetMode="External"/><Relationship Id="rId1" Type="http://schemas.openxmlformats.org/officeDocument/2006/relationships/slideLayout" Target="../slideLayouts/slideLayout2.xml"/><Relationship Id="rId5" Type="http://schemas.openxmlformats.org/officeDocument/2006/relationships/hyperlink" Target="http://cdc.gov/" TargetMode="External"/><Relationship Id="rId4" Type="http://schemas.openxmlformats.org/officeDocument/2006/relationships/hyperlink" Target="http://studentsabroad.state.gov/"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ie.org/Programs/Gilman-Scholarship-Program#.WIIgfNgzXs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agellanexchange.org/Students/Students%20Additional%20Resources.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agellanexchange.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travel.state.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Magellan Exchange</a:t>
            </a:r>
            <a:endParaRPr lang="en-US" dirty="0"/>
          </a:p>
        </p:txBody>
      </p:sp>
      <p:sp>
        <p:nvSpPr>
          <p:cNvPr id="3" name="Subtitle 2"/>
          <p:cNvSpPr>
            <a:spLocks noGrp="1"/>
          </p:cNvSpPr>
          <p:nvPr>
            <p:ph type="subTitle" idx="1"/>
          </p:nvPr>
        </p:nvSpPr>
        <p:spPr/>
        <p:txBody>
          <a:bodyPr>
            <a:normAutofit fontScale="55000" lnSpcReduction="20000"/>
          </a:bodyPr>
          <a:lstStyle/>
          <a:p>
            <a:r>
              <a:rPr lang="en-US" b="1" dirty="0" smtClean="0"/>
              <a:t>Semester (or Year) Abroad</a:t>
            </a:r>
          </a:p>
          <a:p>
            <a:r>
              <a:rPr lang="en-US" b="1" dirty="0" smtClean="0"/>
              <a:t>Dr. Christy</a:t>
            </a:r>
          </a:p>
          <a:p>
            <a:r>
              <a:rPr lang="en-US" b="1" dirty="0" smtClean="0"/>
              <a:t>Office of International Affairs</a:t>
            </a:r>
          </a:p>
          <a:p>
            <a:r>
              <a:rPr lang="en-US" b="1" dirty="0" smtClean="0"/>
              <a:t>211 Powers Hall</a:t>
            </a:r>
          </a:p>
          <a:p>
            <a:r>
              <a:rPr lang="en-US" b="1" dirty="0" smtClean="0">
                <a:hlinkClick r:id="rId2"/>
              </a:rPr>
              <a:t>tcchristy@una.edu</a:t>
            </a:r>
            <a:endParaRPr lang="en-US" b="1" dirty="0" smtClean="0"/>
          </a:p>
          <a:p>
            <a:r>
              <a:rPr lang="en-US" b="1" dirty="0" smtClean="0"/>
              <a:t>256-765-5217</a:t>
            </a:r>
            <a:endParaRPr lang="en-US" b="1" dirty="0"/>
          </a:p>
        </p:txBody>
      </p:sp>
    </p:spTree>
    <p:extLst>
      <p:ext uri="{BB962C8B-B14F-4D97-AF65-F5344CB8AC3E}">
        <p14:creationId xmlns:p14="http://schemas.microsoft.com/office/powerpoint/2010/main" val="101611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to the Host University</a:t>
            </a:r>
            <a:endParaRPr lang="en-US" dirty="0"/>
          </a:p>
        </p:txBody>
      </p:sp>
      <p:sp>
        <p:nvSpPr>
          <p:cNvPr id="3" name="Content Placeholder 2"/>
          <p:cNvSpPr>
            <a:spLocks noGrp="1"/>
          </p:cNvSpPr>
          <p:nvPr>
            <p:ph idx="1"/>
          </p:nvPr>
        </p:nvSpPr>
        <p:spPr/>
        <p:txBody>
          <a:bodyPr/>
          <a:lstStyle/>
          <a:p>
            <a:pPr marL="0" indent="0">
              <a:buNone/>
            </a:pPr>
            <a:r>
              <a:rPr lang="en-US" dirty="0" smtClean="0"/>
              <a:t>Once you have been accepted and placed by the Magellan Exchange, you will be contacted by the host university to fill out their online application form. Upon approval you will receive a Letter of Acceptance that you will need to obtain your visa.</a:t>
            </a:r>
            <a:endParaRPr lang="en-US" dirty="0"/>
          </a:p>
        </p:txBody>
      </p:sp>
    </p:spTree>
    <p:extLst>
      <p:ext uri="{BB962C8B-B14F-4D97-AF65-F5344CB8AC3E}">
        <p14:creationId xmlns:p14="http://schemas.microsoft.com/office/powerpoint/2010/main" val="27214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about Housing</a:t>
            </a:r>
            <a:endParaRPr lang="en-US" dirty="0"/>
          </a:p>
        </p:txBody>
      </p:sp>
      <p:sp>
        <p:nvSpPr>
          <p:cNvPr id="3" name="Content Placeholder 2"/>
          <p:cNvSpPr>
            <a:spLocks noGrp="1"/>
          </p:cNvSpPr>
          <p:nvPr>
            <p:ph idx="1"/>
          </p:nvPr>
        </p:nvSpPr>
        <p:spPr/>
        <p:txBody>
          <a:bodyPr/>
          <a:lstStyle/>
          <a:p>
            <a:pPr marL="0" indent="0">
              <a:buNone/>
            </a:pPr>
            <a:r>
              <a:rPr lang="en-US" dirty="0" smtClean="0"/>
              <a:t>Once your application to the host university has been accepted, you will be contacted by their office of international affairs regarding housing options and prices.</a:t>
            </a:r>
            <a:endParaRPr lang="en-US" dirty="0"/>
          </a:p>
        </p:txBody>
      </p:sp>
    </p:spTree>
    <p:extLst>
      <p:ext uri="{BB962C8B-B14F-4D97-AF65-F5344CB8AC3E}">
        <p14:creationId xmlns:p14="http://schemas.microsoft.com/office/powerpoint/2010/main" val="2763833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Pre-Departure Orientation Information</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This information covers all aspects of the study </a:t>
            </a:r>
          </a:p>
          <a:p>
            <a:pPr marL="0" indent="0">
              <a:buNone/>
            </a:pPr>
            <a:r>
              <a:rPr lang="en-US" dirty="0" smtClean="0"/>
              <a:t>abroad experience, especially practical matters </a:t>
            </a:r>
            <a:r>
              <a:rPr lang="en-US" dirty="0"/>
              <a:t>such as withdrawing money abroad, plug adaptors, cell phones, how to call home, seeking medical assistance, using public transportation, etc. </a:t>
            </a:r>
            <a:endParaRPr lang="en-US" dirty="0" smtClean="0"/>
          </a:p>
          <a:p>
            <a:pPr marL="0" indent="0">
              <a:buNone/>
            </a:pPr>
            <a:r>
              <a:rPr lang="en-US" dirty="0"/>
              <a:t>T</a:t>
            </a:r>
            <a:r>
              <a:rPr lang="en-US" dirty="0" smtClean="0"/>
              <a:t>he Pre-Departure Information </a:t>
            </a:r>
            <a:r>
              <a:rPr lang="en-US" dirty="0" err="1" smtClean="0"/>
              <a:t>Powerpoint</a:t>
            </a:r>
            <a:r>
              <a:rPr lang="en-US" dirty="0" smtClean="0"/>
              <a:t> is posted at </a:t>
            </a:r>
            <a:r>
              <a:rPr lang="en-US" dirty="0" smtClean="0">
                <a:hlinkClick r:id="rId2"/>
              </a:rPr>
              <a:t>www.una.edu/study-abroad</a:t>
            </a:r>
            <a:r>
              <a:rPr lang="en-US" dirty="0" smtClean="0"/>
              <a:t> . You can contact me by email or phone with any remaining questions.</a:t>
            </a:r>
            <a:endParaRPr lang="en-US" dirty="0"/>
          </a:p>
        </p:txBody>
      </p:sp>
    </p:spTree>
    <p:extLst>
      <p:ext uri="{BB962C8B-B14F-4D97-AF65-F5344CB8AC3E}">
        <p14:creationId xmlns:p14="http://schemas.microsoft.com/office/powerpoint/2010/main" val="1192900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Medical Release and </a:t>
            </a:r>
            <a:r>
              <a:rPr lang="en-US" dirty="0" err="1" smtClean="0"/>
              <a:t>iNext</a:t>
            </a:r>
            <a:r>
              <a:rPr lang="en-US" dirty="0" smtClean="0"/>
              <a:t> Insurance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Before departure you must have a physical exam, either at the Student Health Center or with your own doctor, and complete and have notarized a Medical Release Form which confirms your fitness to undertake travel abroad. Many Notaries are available on campus, including in the Office of International Affairs, where Ms. </a:t>
            </a:r>
            <a:r>
              <a:rPr lang="en-US" dirty="0" err="1" smtClean="0"/>
              <a:t>Marthaler</a:t>
            </a:r>
            <a:r>
              <a:rPr lang="en-US" dirty="0" smtClean="0"/>
              <a:t> (Powers Hall 209) will assist you. She will also issue your </a:t>
            </a:r>
            <a:r>
              <a:rPr lang="en-US" dirty="0" err="1" smtClean="0"/>
              <a:t>iNext</a:t>
            </a:r>
            <a:r>
              <a:rPr lang="en-US" dirty="0" smtClean="0"/>
              <a:t> Insurance policy, which costs around $55.</a:t>
            </a:r>
            <a:endParaRPr lang="en-US" dirty="0"/>
          </a:p>
        </p:txBody>
      </p:sp>
    </p:spTree>
    <p:extLst>
      <p:ext uri="{BB962C8B-B14F-4D97-AF65-F5344CB8AC3E}">
        <p14:creationId xmlns:p14="http://schemas.microsoft.com/office/powerpoint/2010/main" val="452465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Tips for Completing the Online Magellan Application</a:t>
            </a: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r>
              <a:rPr lang="en-US" sz="8000" dirty="0"/>
              <a:t>Begin your application today. You can then complete it and pay the $150 application fee before the applicable deadline (October 15 for Spring, March 15 for Fall). If you are paying close to the deadline it’s best to use the credit card option. By starting your application now I am aware of who is interested, and can send out deadline reminders.</a:t>
            </a:r>
          </a:p>
          <a:p>
            <a:r>
              <a:rPr lang="en-US" sz="8000" dirty="0"/>
              <a:t> </a:t>
            </a:r>
          </a:p>
          <a:p>
            <a:r>
              <a:rPr lang="en-US" sz="8000" dirty="0"/>
              <a:t> </a:t>
            </a:r>
          </a:p>
          <a:p>
            <a:r>
              <a:rPr lang="en-US" sz="8000" dirty="0"/>
              <a:t>Use your UNA email for your primary email address. </a:t>
            </a:r>
            <a:r>
              <a:rPr lang="en-US" sz="8000" b="1" dirty="0"/>
              <a:t>*Be sure to check your UNA email regularly to avoid missing important announcements and deadlines.*</a:t>
            </a:r>
            <a:endParaRPr lang="en-US" sz="8000" dirty="0"/>
          </a:p>
          <a:p>
            <a:r>
              <a:rPr lang="en-US" sz="8000" dirty="0"/>
              <a:t> </a:t>
            </a:r>
          </a:p>
          <a:p>
            <a:r>
              <a:rPr lang="en-US" sz="8000" dirty="0"/>
              <a:t>You need to select 3 possible host universities (most applicants get their first choice).</a:t>
            </a:r>
          </a:p>
          <a:p>
            <a:r>
              <a:rPr lang="en-US" sz="8000" dirty="0"/>
              <a:t> </a:t>
            </a:r>
          </a:p>
          <a:p>
            <a:r>
              <a:rPr lang="en-US" sz="8000" b="1" dirty="0"/>
              <a:t>For transcript information, just log into </a:t>
            </a:r>
            <a:r>
              <a:rPr lang="en-US" sz="8000" b="1" dirty="0" smtClean="0"/>
              <a:t>UNA Portal</a:t>
            </a:r>
            <a:r>
              <a:rPr lang="en-US" sz="8000" b="1" dirty="0"/>
              <a:t>, copy your transcript, and paste it into a Word </a:t>
            </a:r>
            <a:r>
              <a:rPr lang="en-US" sz="8000" b="1" dirty="0" smtClean="0"/>
              <a:t>document, </a:t>
            </a:r>
            <a:r>
              <a:rPr lang="en-US" sz="8000" b="1" dirty="0"/>
              <a:t>which you can </a:t>
            </a:r>
            <a:r>
              <a:rPr lang="en-US" sz="8000" b="1" dirty="0" smtClean="0"/>
              <a:t>attach. No need to buy an official transcript.</a:t>
            </a:r>
            <a:endParaRPr lang="en-US" sz="8000" b="1" dirty="0"/>
          </a:p>
          <a:p>
            <a:pPr marL="0" indent="0">
              <a:buNone/>
            </a:pPr>
            <a:r>
              <a:rPr lang="en-US" dirty="0"/>
              <a:t> </a:t>
            </a:r>
          </a:p>
          <a:p>
            <a:pPr marL="0" indent="0">
              <a:buNone/>
            </a:pPr>
            <a:r>
              <a:rPr lang="en-US" dirty="0"/>
              <a:t> </a:t>
            </a:r>
          </a:p>
          <a:p>
            <a:pPr marL="0" indent="0">
              <a:buNone/>
            </a:pPr>
            <a:r>
              <a:rPr lang="en-US" dirty="0"/>
              <a:t> </a:t>
            </a:r>
          </a:p>
        </p:txBody>
      </p:sp>
    </p:spTree>
    <p:extLst>
      <p:ext uri="{BB962C8B-B14F-4D97-AF65-F5344CB8AC3E}">
        <p14:creationId xmlns:p14="http://schemas.microsoft.com/office/powerpoint/2010/main" val="475404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tips, continued</a:t>
            </a:r>
            <a:endParaRPr lang="en-US" dirty="0"/>
          </a:p>
        </p:txBody>
      </p:sp>
      <p:sp>
        <p:nvSpPr>
          <p:cNvPr id="3" name="Content Placeholder 2"/>
          <p:cNvSpPr>
            <a:spLocks noGrp="1"/>
          </p:cNvSpPr>
          <p:nvPr>
            <p:ph idx="1"/>
          </p:nvPr>
        </p:nvSpPr>
        <p:spPr/>
        <p:txBody>
          <a:bodyPr>
            <a:normAutofit fontScale="70000" lnSpcReduction="20000"/>
          </a:bodyPr>
          <a:lstStyle/>
          <a:p>
            <a:r>
              <a:rPr lang="en-US" dirty="0"/>
              <a:t>Under the Student tab at </a:t>
            </a:r>
            <a:r>
              <a:rPr lang="en-US" u="sng" dirty="0">
                <a:hlinkClick r:id="rId2"/>
              </a:rPr>
              <a:t>www.magellanexchange.org</a:t>
            </a:r>
            <a:r>
              <a:rPr lang="en-US" dirty="0"/>
              <a:t> click on Additional Resources, which will take you to a linked Word document listing all courses taught in English at partner universities (all courses at University of Tasmania are taught in English, so this newest Magellan partner is not included in this list). By searching this document (Control F + keyword), you can quickly determine which partner institutions offer courses in your area of study.</a:t>
            </a:r>
          </a:p>
          <a:p>
            <a:r>
              <a:rPr lang="en-US" dirty="0"/>
              <a:t> </a:t>
            </a:r>
          </a:p>
          <a:p>
            <a:r>
              <a:rPr lang="en-US" dirty="0"/>
              <a:t>In consultation with me and your advisor in the major, the following form will be completed prior to your departure. This facilitates the process of establishing course equivalencies upon your return, and provides you with an ‘insurance policy’ in that you know your credits will indeed transfer back to UNA.</a:t>
            </a:r>
          </a:p>
        </p:txBody>
      </p:sp>
    </p:spTree>
    <p:extLst>
      <p:ext uri="{BB962C8B-B14F-4D97-AF65-F5344CB8AC3E}">
        <p14:creationId xmlns:p14="http://schemas.microsoft.com/office/powerpoint/2010/main" val="601887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Study Abroad Academic Pre-Approval Form</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1800" b="1" dirty="0"/>
              <a:t>Name:________________________________ Student#: ________________________________ </a:t>
            </a:r>
            <a:endParaRPr lang="en-US" sz="1800" dirty="0"/>
          </a:p>
          <a:p>
            <a:r>
              <a:rPr lang="en-US" sz="1800" b="1" dirty="0"/>
              <a:t>Home Institution:_______________________ College/School: ___________________________ </a:t>
            </a:r>
            <a:endParaRPr lang="en-US" sz="1800" dirty="0"/>
          </a:p>
          <a:p>
            <a:r>
              <a:rPr lang="en-US" sz="1800" b="1" dirty="0"/>
              <a:t>Major(s): ______________________________ Minor: __________________________________ </a:t>
            </a:r>
            <a:endParaRPr lang="en-US" sz="1800" dirty="0"/>
          </a:p>
          <a:p>
            <a:r>
              <a:rPr lang="en-US" sz="1800" b="1" dirty="0"/>
              <a:t>UNA Faculty-Led Program:</a:t>
            </a:r>
            <a:endParaRPr lang="en-US" sz="1800" dirty="0"/>
          </a:p>
          <a:p>
            <a:r>
              <a:rPr lang="en-US" sz="1800" b="1" dirty="0"/>
              <a:t>	Faculty Leader:_______________ Destination: _______________: Program Dates:_____ </a:t>
            </a:r>
            <a:endParaRPr lang="en-US" sz="1800" dirty="0"/>
          </a:p>
          <a:p>
            <a:r>
              <a:rPr lang="en-US" sz="1800" b="1" dirty="0"/>
              <a:t>Magellan Exchange:</a:t>
            </a:r>
            <a:endParaRPr lang="en-US" sz="1800" dirty="0"/>
          </a:p>
          <a:p>
            <a:r>
              <a:rPr lang="en-US" sz="1800" b="1" dirty="0"/>
              <a:t>(Check One):  Semester _____; Year_____  Program Dates: _______________________________</a:t>
            </a:r>
            <a:endParaRPr lang="en-US" sz="1800" dirty="0"/>
          </a:p>
          <a:p>
            <a:r>
              <a:rPr lang="en-US" sz="1800" b="1" dirty="0"/>
              <a:t>Destination Country: ____________________ Partner University: __________________________</a:t>
            </a:r>
            <a:endParaRPr lang="en-US" sz="1800" dirty="0"/>
          </a:p>
        </p:txBody>
      </p:sp>
    </p:spTree>
    <p:extLst>
      <p:ext uri="{BB962C8B-B14F-4D97-AF65-F5344CB8AC3E}">
        <p14:creationId xmlns:p14="http://schemas.microsoft.com/office/powerpoint/2010/main" val="1529922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Pre-Approval Form, cont.</a:t>
            </a:r>
            <a:endParaRPr lang="en-US" dirty="0"/>
          </a:p>
        </p:txBody>
      </p:sp>
      <p:graphicFrame>
        <p:nvGraphicFramePr>
          <p:cNvPr id="8" name="Content Placeholder 7"/>
          <p:cNvGraphicFramePr>
            <a:graphicFrameLocks noGrp="1"/>
          </p:cNvGraphicFramePr>
          <p:nvPr>
            <p:ph idx="1"/>
          </p:nvPr>
        </p:nvGraphicFramePr>
        <p:xfrm>
          <a:off x="2291715" y="2636361"/>
          <a:ext cx="4560570" cy="2453640"/>
        </p:xfrm>
        <a:graphic>
          <a:graphicData uri="http://schemas.openxmlformats.org/drawingml/2006/table">
            <a:tbl>
              <a:tblPr firstRow="1" firstCol="1" bandRow="1">
                <a:tableStyleId>{5C22544A-7EE6-4342-B048-85BDC9FD1C3A}</a:tableStyleId>
              </a:tblPr>
              <a:tblGrid>
                <a:gridCol w="1520190">
                  <a:extLst>
                    <a:ext uri="{9D8B030D-6E8A-4147-A177-3AD203B41FA5}">
                      <a16:colId xmlns:a16="http://schemas.microsoft.com/office/drawing/2014/main" val="20000"/>
                    </a:ext>
                  </a:extLst>
                </a:gridCol>
                <a:gridCol w="1520190">
                  <a:extLst>
                    <a:ext uri="{9D8B030D-6E8A-4147-A177-3AD203B41FA5}">
                      <a16:colId xmlns:a16="http://schemas.microsoft.com/office/drawing/2014/main" val="20001"/>
                    </a:ext>
                  </a:extLst>
                </a:gridCol>
                <a:gridCol w="1520190">
                  <a:extLst>
                    <a:ext uri="{9D8B030D-6E8A-4147-A177-3AD203B41FA5}">
                      <a16:colId xmlns:a16="http://schemas.microsoft.com/office/drawing/2014/main" val="20002"/>
                    </a:ext>
                  </a:extLst>
                </a:gridCol>
              </a:tblGrid>
              <a:tr h="0">
                <a:tc>
                  <a:txBody>
                    <a:bodyPr/>
                    <a:lstStyle/>
                    <a:p>
                      <a:pPr marL="0" marR="0">
                        <a:lnSpc>
                          <a:spcPct val="115000"/>
                        </a:lnSpc>
                        <a:spcBef>
                          <a:spcPts val="0"/>
                        </a:spcBef>
                        <a:spcAft>
                          <a:spcPts val="0"/>
                        </a:spcAft>
                      </a:pPr>
                      <a:r>
                        <a:rPr lang="en-US" sz="1000">
                          <a:effectLst/>
                        </a:rPr>
                        <a:t>Course title on Study Abroad Program</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Credit hours</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Course counts</a:t>
                      </a:r>
                      <a:endParaRPr lang="en-US" sz="1100">
                        <a:effectLst/>
                      </a:endParaRPr>
                    </a:p>
                    <a:p>
                      <a:pPr marL="0" marR="0">
                        <a:lnSpc>
                          <a:spcPct val="115000"/>
                        </a:lnSpc>
                        <a:spcBef>
                          <a:spcPts val="0"/>
                        </a:spcBef>
                        <a:spcAft>
                          <a:spcPts val="0"/>
                        </a:spcAft>
                      </a:pPr>
                      <a:r>
                        <a:rPr lang="en-US" sz="1000">
                          <a:effectLst/>
                        </a:rPr>
                        <a:t>towards:</a:t>
                      </a:r>
                      <a:endParaRPr lang="en-US" sz="1100">
                        <a:solidFill>
                          <a:srgbClr val="943634"/>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0">
                <a:tc>
                  <a:txBody>
                    <a:bodyPr/>
                    <a:lstStyle/>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Major requirement ___</a:t>
                      </a:r>
                      <a:endParaRPr lang="en-US" sz="1100">
                        <a:effectLst/>
                      </a:endParaRPr>
                    </a:p>
                    <a:p>
                      <a:pPr marL="0" marR="0">
                        <a:lnSpc>
                          <a:spcPct val="115000"/>
                        </a:lnSpc>
                        <a:spcBef>
                          <a:spcPts val="0"/>
                        </a:spcBef>
                        <a:spcAft>
                          <a:spcPts val="0"/>
                        </a:spcAft>
                      </a:pPr>
                      <a:r>
                        <a:rPr lang="en-US" sz="1000">
                          <a:effectLst/>
                        </a:rPr>
                        <a:t>Minor requirement ___</a:t>
                      </a:r>
                      <a:endParaRPr lang="en-US" sz="1100">
                        <a:effectLst/>
                      </a:endParaRPr>
                    </a:p>
                    <a:p>
                      <a:pPr marL="0" marR="0">
                        <a:lnSpc>
                          <a:spcPct val="115000"/>
                        </a:lnSpc>
                        <a:spcBef>
                          <a:spcPts val="0"/>
                        </a:spcBef>
                        <a:spcAft>
                          <a:spcPts val="0"/>
                        </a:spcAft>
                      </a:pPr>
                      <a:r>
                        <a:rPr lang="en-US" sz="1000">
                          <a:effectLst/>
                        </a:rPr>
                        <a:t>General Ed.               ___</a:t>
                      </a:r>
                      <a:endParaRPr lang="en-US" sz="1100">
                        <a:effectLst/>
                      </a:endParaRPr>
                    </a:p>
                    <a:p>
                      <a:pPr marL="0" marR="0">
                        <a:lnSpc>
                          <a:spcPct val="115000"/>
                        </a:lnSpc>
                        <a:spcBef>
                          <a:spcPts val="0"/>
                        </a:spcBef>
                        <a:spcAft>
                          <a:spcPts val="0"/>
                        </a:spcAft>
                      </a:pPr>
                      <a:r>
                        <a:rPr lang="en-US" sz="1000">
                          <a:effectLst/>
                        </a:rPr>
                        <a:t>Elective                      ___</a:t>
                      </a:r>
                      <a:endParaRPr lang="en-US" sz="1100">
                        <a:solidFill>
                          <a:srgbClr val="943634"/>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0">
                <a:tc>
                  <a:txBody>
                    <a:bodyPr/>
                    <a:lstStyle/>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Major requirement ___</a:t>
                      </a:r>
                      <a:endParaRPr lang="en-US" sz="1100">
                        <a:effectLst/>
                      </a:endParaRPr>
                    </a:p>
                    <a:p>
                      <a:pPr marL="0" marR="0">
                        <a:lnSpc>
                          <a:spcPct val="115000"/>
                        </a:lnSpc>
                        <a:spcBef>
                          <a:spcPts val="0"/>
                        </a:spcBef>
                        <a:spcAft>
                          <a:spcPts val="0"/>
                        </a:spcAft>
                      </a:pPr>
                      <a:r>
                        <a:rPr lang="en-US" sz="1000">
                          <a:effectLst/>
                        </a:rPr>
                        <a:t>Minor requirement ___</a:t>
                      </a:r>
                      <a:endParaRPr lang="en-US" sz="1100">
                        <a:effectLst/>
                      </a:endParaRPr>
                    </a:p>
                    <a:p>
                      <a:pPr marL="0" marR="0">
                        <a:lnSpc>
                          <a:spcPct val="115000"/>
                        </a:lnSpc>
                        <a:spcBef>
                          <a:spcPts val="0"/>
                        </a:spcBef>
                        <a:spcAft>
                          <a:spcPts val="0"/>
                        </a:spcAft>
                      </a:pPr>
                      <a:r>
                        <a:rPr lang="en-US" sz="1000">
                          <a:effectLst/>
                        </a:rPr>
                        <a:t>General Ed.               ___</a:t>
                      </a:r>
                      <a:endParaRPr lang="en-US" sz="1100">
                        <a:effectLst/>
                      </a:endParaRPr>
                    </a:p>
                    <a:p>
                      <a:pPr marL="0" marR="0">
                        <a:lnSpc>
                          <a:spcPct val="115000"/>
                        </a:lnSpc>
                        <a:spcBef>
                          <a:spcPts val="0"/>
                        </a:spcBef>
                        <a:spcAft>
                          <a:spcPts val="0"/>
                        </a:spcAft>
                      </a:pPr>
                      <a:r>
                        <a:rPr lang="en-US" sz="1000">
                          <a:effectLst/>
                        </a:rPr>
                        <a:t>Elective                      ___</a:t>
                      </a:r>
                      <a:endParaRPr lang="en-US" sz="1100">
                        <a:solidFill>
                          <a:srgbClr val="943634"/>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0">
                <a:tc>
                  <a:txBody>
                    <a:bodyPr/>
                    <a:lstStyle/>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a:effectLst/>
                        </a:rPr>
                        <a:t>Major requirement ___</a:t>
                      </a:r>
                      <a:endParaRPr lang="en-US" sz="1100" dirty="0">
                        <a:effectLst/>
                      </a:endParaRPr>
                    </a:p>
                    <a:p>
                      <a:pPr marL="0" marR="0">
                        <a:lnSpc>
                          <a:spcPct val="115000"/>
                        </a:lnSpc>
                        <a:spcBef>
                          <a:spcPts val="0"/>
                        </a:spcBef>
                        <a:spcAft>
                          <a:spcPts val="0"/>
                        </a:spcAft>
                      </a:pPr>
                      <a:r>
                        <a:rPr lang="en-US" sz="1000" dirty="0">
                          <a:effectLst/>
                        </a:rPr>
                        <a:t>Minor requirement ___</a:t>
                      </a:r>
                      <a:endParaRPr lang="en-US" sz="1100" dirty="0">
                        <a:effectLst/>
                      </a:endParaRPr>
                    </a:p>
                    <a:p>
                      <a:pPr marL="0" marR="0">
                        <a:lnSpc>
                          <a:spcPct val="115000"/>
                        </a:lnSpc>
                        <a:spcBef>
                          <a:spcPts val="0"/>
                        </a:spcBef>
                        <a:spcAft>
                          <a:spcPts val="0"/>
                        </a:spcAft>
                      </a:pPr>
                      <a:r>
                        <a:rPr lang="en-US" sz="1000" dirty="0">
                          <a:effectLst/>
                        </a:rPr>
                        <a:t>General Ed.               ___</a:t>
                      </a:r>
                      <a:endParaRPr lang="en-US" sz="1100" dirty="0">
                        <a:effectLst/>
                      </a:endParaRPr>
                    </a:p>
                    <a:p>
                      <a:pPr marL="0" marR="0">
                        <a:lnSpc>
                          <a:spcPct val="115000"/>
                        </a:lnSpc>
                        <a:spcBef>
                          <a:spcPts val="0"/>
                        </a:spcBef>
                        <a:spcAft>
                          <a:spcPts val="0"/>
                        </a:spcAft>
                      </a:pPr>
                      <a:r>
                        <a:rPr lang="en-US" sz="1000" dirty="0">
                          <a:effectLst/>
                        </a:rPr>
                        <a:t>Elective                      ___</a:t>
                      </a:r>
                      <a:endParaRPr lang="en-US" sz="1100" dirty="0">
                        <a:solidFill>
                          <a:srgbClr val="943634"/>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20672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Pre-Approval Form, cont.</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3000" b="1" dirty="0"/>
              <a:t>The above-named student is approved to study abroad according to the terms listed above. </a:t>
            </a:r>
            <a:endParaRPr lang="en-US" sz="3000" dirty="0"/>
          </a:p>
          <a:p>
            <a:r>
              <a:rPr lang="en-US" sz="3000" b="1" dirty="0"/>
              <a:t>Faculty Advisor:____________________________________________________Date: __________</a:t>
            </a:r>
            <a:endParaRPr lang="en-US" sz="3000" dirty="0"/>
          </a:p>
          <a:p>
            <a:r>
              <a:rPr lang="en-US" sz="3000" b="1" dirty="0"/>
              <a:t>Magellan Coordinator _______________________________________________Date: __________</a:t>
            </a:r>
            <a:endParaRPr lang="en-US" sz="3000" dirty="0"/>
          </a:p>
          <a:p>
            <a:pPr marL="0" indent="0">
              <a:buNone/>
            </a:pPr>
            <a:endParaRPr lang="en-US" dirty="0"/>
          </a:p>
          <a:p>
            <a:endParaRPr lang="en-US" sz="1900" dirty="0"/>
          </a:p>
        </p:txBody>
      </p:sp>
    </p:spTree>
    <p:extLst>
      <p:ext uri="{BB962C8B-B14F-4D97-AF65-F5344CB8AC3E}">
        <p14:creationId xmlns:p14="http://schemas.microsoft.com/office/powerpoint/2010/main" val="305744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a:t>
            </a:r>
            <a:r>
              <a:rPr lang="en-US" dirty="0" err="1" smtClean="0"/>
              <a:t>Preguntas</a:t>
            </a:r>
            <a:r>
              <a:rPr lang="en-US" dirty="0" smtClean="0"/>
              <a:t>? </a:t>
            </a:r>
            <a:r>
              <a:rPr lang="en-US" dirty="0" err="1" smtClean="0"/>
              <a:t>Fragen</a:t>
            </a:r>
            <a:r>
              <a:rPr lang="en-US" dirty="0" smtClean="0"/>
              <a:t>? </a:t>
            </a:r>
            <a:r>
              <a:rPr lang="en-US" dirty="0" err="1" smtClean="0"/>
              <a:t>Wenti</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dirty="0" smtClean="0"/>
              <a:t>Many questions that come to mind regarding a partner university abroad can best be answered by consulting their webpage at </a:t>
            </a:r>
            <a:r>
              <a:rPr lang="en-US" dirty="0" smtClean="0">
                <a:hlinkClick r:id="rId2"/>
              </a:rPr>
              <a:t>www.magellanexchange.org</a:t>
            </a:r>
            <a:endParaRPr lang="en-US" dirty="0" smtClean="0"/>
          </a:p>
          <a:p>
            <a:pPr marL="0" indent="0">
              <a:buNone/>
            </a:pPr>
            <a:r>
              <a:rPr lang="en-US" dirty="0" smtClean="0"/>
              <a:t>Here you will find information about classes, scheduling, fees, and more.</a:t>
            </a:r>
            <a:endParaRPr lang="en-US" dirty="0"/>
          </a:p>
        </p:txBody>
      </p:sp>
    </p:spTree>
    <p:extLst>
      <p:ext uri="{BB962C8B-B14F-4D97-AF65-F5344CB8AC3E}">
        <p14:creationId xmlns:p14="http://schemas.microsoft.com/office/powerpoint/2010/main" val="3698721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Choose Magellan?</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Ø"/>
            </a:pPr>
            <a:r>
              <a:rPr lang="en-US" dirty="0" smtClean="0"/>
              <a:t>You can study </a:t>
            </a:r>
            <a:r>
              <a:rPr lang="en-US" dirty="0"/>
              <a:t>1 or 2 semesters at a </a:t>
            </a:r>
            <a:r>
              <a:rPr lang="en-US" dirty="0" smtClean="0"/>
              <a:t>partner university </a:t>
            </a:r>
            <a:r>
              <a:rPr lang="en-US" dirty="0"/>
              <a:t>abroad for the price of UNA </a:t>
            </a:r>
            <a:r>
              <a:rPr lang="en-US" dirty="0" smtClean="0"/>
              <a:t>tuition</a:t>
            </a:r>
          </a:p>
          <a:p>
            <a:pPr>
              <a:buFont typeface="Wingdings" panose="05000000000000000000" pitchFamily="2" charset="2"/>
              <a:buChar char="Ø"/>
            </a:pPr>
            <a:r>
              <a:rPr lang="en-US" dirty="0" smtClean="0"/>
              <a:t>There will be no </a:t>
            </a:r>
            <a:r>
              <a:rPr lang="en-US" dirty="0"/>
              <a:t>disruption of </a:t>
            </a:r>
            <a:r>
              <a:rPr lang="en-US" dirty="0" smtClean="0"/>
              <a:t>your student </a:t>
            </a:r>
            <a:r>
              <a:rPr lang="en-US" dirty="0"/>
              <a:t>loan, </a:t>
            </a:r>
            <a:r>
              <a:rPr lang="en-US" dirty="0" smtClean="0"/>
              <a:t>scholarships, financial </a:t>
            </a:r>
            <a:r>
              <a:rPr lang="en-US" dirty="0"/>
              <a:t>aid, etc</a:t>
            </a:r>
            <a:r>
              <a:rPr lang="en-US" dirty="0" smtClean="0"/>
              <a:t>.</a:t>
            </a:r>
          </a:p>
          <a:p>
            <a:pPr>
              <a:buFont typeface="Wingdings" panose="05000000000000000000" pitchFamily="2" charset="2"/>
              <a:buChar char="Ø"/>
            </a:pPr>
            <a:r>
              <a:rPr lang="en-US" dirty="0" smtClean="0"/>
              <a:t>You can take </a:t>
            </a:r>
            <a:r>
              <a:rPr lang="en-US" dirty="0"/>
              <a:t>classes in either English or the host country language that transfer to </a:t>
            </a:r>
            <a:r>
              <a:rPr lang="en-US" dirty="0" smtClean="0"/>
              <a:t>UNA</a:t>
            </a:r>
          </a:p>
          <a:p>
            <a:pPr>
              <a:buFont typeface="Wingdings" panose="05000000000000000000" pitchFamily="2" charset="2"/>
              <a:buChar char="Ø"/>
            </a:pPr>
            <a:r>
              <a:rPr lang="en-US" dirty="0" smtClean="0"/>
              <a:t>You will possibly spend </a:t>
            </a:r>
            <a:r>
              <a:rPr lang="en-US" dirty="0"/>
              <a:t>less than at UNA since you will have no car expenses, and will pay no UNA fees other than the technology </a:t>
            </a:r>
            <a:r>
              <a:rPr lang="en-US" dirty="0" smtClean="0"/>
              <a:t>fee</a:t>
            </a:r>
          </a:p>
          <a:p>
            <a:pPr>
              <a:buFont typeface="Wingdings" panose="05000000000000000000" pitchFamily="2" charset="2"/>
              <a:buChar char="Ø"/>
            </a:pPr>
            <a:r>
              <a:rPr lang="en-US" dirty="0" smtClean="0"/>
              <a:t>You will have access to student-discounted </a:t>
            </a:r>
            <a:r>
              <a:rPr lang="en-US" dirty="0"/>
              <a:t>public </a:t>
            </a:r>
            <a:r>
              <a:rPr lang="en-US" dirty="0" smtClean="0"/>
              <a:t>transportation</a:t>
            </a:r>
          </a:p>
          <a:p>
            <a:pPr>
              <a:buFont typeface="Wingdings" panose="05000000000000000000" pitchFamily="2" charset="2"/>
              <a:buChar char="Ø"/>
            </a:pPr>
            <a:r>
              <a:rPr lang="en-US" dirty="0" smtClean="0"/>
              <a:t>You will have countless </a:t>
            </a:r>
            <a:r>
              <a:rPr lang="en-US" dirty="0"/>
              <a:t>travel and cultural enrichment opportunities</a:t>
            </a:r>
          </a:p>
        </p:txBody>
      </p:sp>
    </p:spTree>
    <p:extLst>
      <p:ext uri="{BB962C8B-B14F-4D97-AF65-F5344CB8AC3E}">
        <p14:creationId xmlns:p14="http://schemas.microsoft.com/office/powerpoint/2010/main" val="1431440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Useful Addresses</a:t>
            </a:r>
            <a:endParaRPr lang="en-US" dirty="0"/>
          </a:p>
        </p:txBody>
      </p:sp>
      <p:sp>
        <p:nvSpPr>
          <p:cNvPr id="3" name="Content Placeholder 2"/>
          <p:cNvSpPr>
            <a:spLocks noGrp="1"/>
          </p:cNvSpPr>
          <p:nvPr>
            <p:ph idx="1"/>
          </p:nvPr>
        </p:nvSpPr>
        <p:spPr/>
        <p:txBody>
          <a:bodyPr/>
          <a:lstStyle/>
          <a:p>
            <a:pPr fontAlgn="base"/>
            <a:r>
              <a:rPr lang="en-US" u="sng" dirty="0">
                <a:hlinkClick r:id="rId2"/>
              </a:rPr>
              <a:t>http://travel.state.gov</a:t>
            </a:r>
            <a:r>
              <a:rPr lang="en-US" u="sng" dirty="0" smtClean="0">
                <a:hlinkClick r:id="rId2"/>
              </a:rPr>
              <a:t>/</a:t>
            </a:r>
            <a:endParaRPr lang="en-US" u="sng" dirty="0" smtClean="0"/>
          </a:p>
          <a:p>
            <a:pPr fontAlgn="base"/>
            <a:r>
              <a:rPr lang="en-US" u="sng" dirty="0" smtClean="0">
                <a:hlinkClick r:id="rId3"/>
              </a:rPr>
              <a:t>http</a:t>
            </a:r>
            <a:r>
              <a:rPr lang="en-US" u="sng" dirty="0">
                <a:hlinkClick r:id="rId3"/>
              </a:rPr>
              <a:t>://</a:t>
            </a:r>
            <a:r>
              <a:rPr lang="en-US" u="sng" dirty="0" smtClean="0">
                <a:hlinkClick r:id="rId3"/>
              </a:rPr>
              <a:t>travel.state.gov/travel/cis_pa_tw/tw/tw_1764.html</a:t>
            </a:r>
            <a:endParaRPr lang="en-US" u="sng" dirty="0" smtClean="0"/>
          </a:p>
          <a:p>
            <a:pPr fontAlgn="base"/>
            <a:r>
              <a:rPr lang="en-US" u="sng" dirty="0" smtClean="0">
                <a:hlinkClick r:id="rId4"/>
              </a:rPr>
              <a:t>http</a:t>
            </a:r>
            <a:r>
              <a:rPr lang="en-US" u="sng" dirty="0">
                <a:hlinkClick r:id="rId4"/>
              </a:rPr>
              <a:t>://studentsabroad.state.gov/</a:t>
            </a:r>
            <a:endParaRPr lang="en-US" dirty="0"/>
          </a:p>
          <a:p>
            <a:pPr fontAlgn="base"/>
            <a:r>
              <a:rPr lang="en-US" u="sng" dirty="0">
                <a:hlinkClick r:id="rId5"/>
              </a:rPr>
              <a:t>http://</a:t>
            </a:r>
            <a:r>
              <a:rPr lang="en-US" u="sng" dirty="0" smtClean="0">
                <a:hlinkClick r:id="rId5"/>
              </a:rPr>
              <a:t>cdc.gov</a:t>
            </a:r>
            <a:endParaRPr lang="en-US" u="sng" dirty="0" smtClean="0"/>
          </a:p>
          <a:p>
            <a:pPr marL="0" indent="0" fontAlgn="base">
              <a:buNone/>
            </a:pPr>
            <a:endParaRPr lang="en-US" dirty="0"/>
          </a:p>
        </p:txBody>
      </p:sp>
    </p:spTree>
    <p:extLst>
      <p:ext uri="{BB962C8B-B14F-4D97-AF65-F5344CB8AC3E}">
        <p14:creationId xmlns:p14="http://schemas.microsoft.com/office/powerpoint/2010/main" val="408963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Thank you! Merci! Gracias! </a:t>
            </a:r>
            <a:r>
              <a:rPr lang="en-US" dirty="0" err="1" smtClean="0"/>
              <a:t>Xie</a:t>
            </a:r>
            <a:r>
              <a:rPr lang="en-US" dirty="0" smtClean="0"/>
              <a:t> </a:t>
            </a:r>
            <a:r>
              <a:rPr lang="en-US" dirty="0" err="1" smtClean="0"/>
              <a:t>xie</a:t>
            </a:r>
            <a:r>
              <a:rPr lang="en-US" dirty="0" smtClean="0"/>
              <a:t>! Obrigado! Arigato! </a:t>
            </a:r>
            <a:r>
              <a:rPr lang="en-US" dirty="0" err="1" smtClean="0"/>
              <a:t>Danke</a:t>
            </a:r>
            <a:r>
              <a:rPr lang="en-US" dirty="0" smtClean="0"/>
              <a:t>!</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623779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There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You can apply for a </a:t>
            </a:r>
            <a:r>
              <a:rPr lang="en-US" b="1" dirty="0" smtClean="0"/>
              <a:t>UNA Study Abroad Scholarship </a:t>
            </a:r>
            <a:r>
              <a:rPr lang="en-US" dirty="0" smtClean="0"/>
              <a:t>which provides $800 you can use to cover expenses associated with your study abroad (for example, airfare, books, etc.). Fall Semester application deadline is November 1 (Spring Semester deadline is February 15)</a:t>
            </a:r>
          </a:p>
          <a:p>
            <a:pPr marL="0" indent="0">
              <a:buNone/>
            </a:pPr>
            <a:r>
              <a:rPr lang="en-US" dirty="0" smtClean="0"/>
              <a:t>If you qualify for a Pell Grant, you can also apply for a </a:t>
            </a:r>
            <a:r>
              <a:rPr lang="en-US" b="1" dirty="0" smtClean="0"/>
              <a:t>Gilman </a:t>
            </a:r>
            <a:r>
              <a:rPr lang="en-US" b="1" dirty="0"/>
              <a:t>International Scholarship</a:t>
            </a:r>
            <a:r>
              <a:rPr lang="en-US" dirty="0"/>
              <a:t>: </a:t>
            </a:r>
            <a:r>
              <a:rPr lang="en-US" dirty="0">
                <a:hlinkClick r:id="rId2"/>
              </a:rPr>
              <a:t>http://www.iie.org/Programs/Gilman-Scholarship-Program#.</a:t>
            </a:r>
            <a:r>
              <a:rPr lang="en-US" dirty="0" smtClean="0">
                <a:hlinkClick r:id="rId2"/>
              </a:rPr>
              <a:t>WIIgfNgzXs0</a:t>
            </a:r>
            <a:r>
              <a:rPr lang="en-US" dirty="0" smtClean="0"/>
              <a:t> (awards are up to $5000 to apply toward study abroad).</a:t>
            </a:r>
            <a:endParaRPr lang="en-US" dirty="0"/>
          </a:p>
        </p:txBody>
      </p:sp>
    </p:spTree>
    <p:extLst>
      <p:ext uri="{BB962C8B-B14F-4D97-AF65-F5344CB8AC3E}">
        <p14:creationId xmlns:p14="http://schemas.microsoft.com/office/powerpoint/2010/main" val="67451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and Board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H</a:t>
            </a:r>
            <a:r>
              <a:rPr lang="en-US" dirty="0" smtClean="0"/>
              <a:t>ousing options vary, depending on the university. Expect to pay approximately the same amount you would pay for on-campus housing at UNA. Typical options include:</a:t>
            </a:r>
          </a:p>
          <a:p>
            <a:pPr>
              <a:buFont typeface="Wingdings" panose="05000000000000000000" pitchFamily="2" charset="2"/>
              <a:buChar char="Ø"/>
            </a:pPr>
            <a:r>
              <a:rPr lang="en-US" dirty="0" smtClean="0"/>
              <a:t>Dormitory</a:t>
            </a:r>
          </a:p>
          <a:p>
            <a:pPr>
              <a:buFont typeface="Wingdings" panose="05000000000000000000" pitchFamily="2" charset="2"/>
              <a:buChar char="Ø"/>
            </a:pPr>
            <a:r>
              <a:rPr lang="en-US" dirty="0" smtClean="0"/>
              <a:t>Living with a host family</a:t>
            </a:r>
          </a:p>
          <a:p>
            <a:pPr>
              <a:buFont typeface="Wingdings" panose="05000000000000000000" pitchFamily="2" charset="2"/>
              <a:buChar char="Ø"/>
            </a:pPr>
            <a:r>
              <a:rPr lang="en-US" dirty="0" smtClean="0"/>
              <a:t>Sharing a house or apartment</a:t>
            </a:r>
          </a:p>
          <a:p>
            <a:pPr marL="0" indent="0">
              <a:buNone/>
            </a:pPr>
            <a:r>
              <a:rPr lang="en-US" dirty="0" smtClean="0"/>
              <a:t>The cost of food is approximately the same as you would pay for a UNA Meal Plan.</a:t>
            </a:r>
            <a:endParaRPr lang="en-US" dirty="0"/>
          </a:p>
        </p:txBody>
      </p:sp>
    </p:spTree>
    <p:extLst>
      <p:ext uri="{BB962C8B-B14F-4D97-AF65-F5344CB8AC3E}">
        <p14:creationId xmlns:p14="http://schemas.microsoft.com/office/powerpoint/2010/main" val="2861146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Abroad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Many classes are taught in English. A comprehensive list of classes taught in English at all our Magellan partner universities is available here: </a:t>
            </a:r>
            <a:r>
              <a:rPr lang="en-US" dirty="0" smtClean="0">
                <a:hlinkClick r:id="rId2"/>
              </a:rPr>
              <a:t>http://www.magellanexchange.org/Students/Students%20Additional%20Resources.aspx</a:t>
            </a:r>
            <a:endParaRPr lang="en-US" dirty="0" smtClean="0"/>
          </a:p>
          <a:p>
            <a:pPr marL="0" indent="0">
              <a:buNone/>
            </a:pPr>
            <a:r>
              <a:rPr lang="en-US" dirty="0" smtClean="0"/>
              <a:t>Language and culture classes, as well as academic classes taught in the language of the host university are also available.</a:t>
            </a:r>
          </a:p>
          <a:p>
            <a:pPr marL="0" indent="0">
              <a:buNone/>
            </a:pPr>
            <a:endParaRPr lang="en-US" dirty="0"/>
          </a:p>
        </p:txBody>
      </p:sp>
    </p:spTree>
    <p:extLst>
      <p:ext uri="{BB962C8B-B14F-4D97-AF65-F5344CB8AC3E}">
        <p14:creationId xmlns:p14="http://schemas.microsoft.com/office/powerpoint/2010/main" val="2007515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Calendar Considerations</a:t>
            </a:r>
            <a:endParaRPr lang="en-US" dirty="0"/>
          </a:p>
        </p:txBody>
      </p:sp>
      <p:sp>
        <p:nvSpPr>
          <p:cNvPr id="3" name="Content Placeholder 2"/>
          <p:cNvSpPr>
            <a:spLocks noGrp="1"/>
          </p:cNvSpPr>
          <p:nvPr>
            <p:ph idx="1"/>
          </p:nvPr>
        </p:nvSpPr>
        <p:spPr/>
        <p:txBody>
          <a:bodyPr/>
          <a:lstStyle/>
          <a:p>
            <a:pPr marL="0" indent="0">
              <a:buNone/>
            </a:pPr>
            <a:r>
              <a:rPr lang="en-US" dirty="0" smtClean="0"/>
              <a:t>When planning your semester (or year) abroad, please consult (at </a:t>
            </a:r>
            <a:r>
              <a:rPr lang="en-US" dirty="0" smtClean="0">
                <a:hlinkClick r:id="rId2"/>
              </a:rPr>
              <a:t>www.magellanexchange.org</a:t>
            </a:r>
            <a:r>
              <a:rPr lang="en-US" dirty="0" smtClean="0"/>
              <a:t>) the Calendar for each of the universities you’re considering since, in some cases, the fall semester continues into late January or early February. This is the case, for example, with our partner universities in Germany and Spain. If either of these is your destination, you should choose spring semester.</a:t>
            </a:r>
            <a:endParaRPr lang="en-US" dirty="0"/>
          </a:p>
        </p:txBody>
      </p:sp>
    </p:spTree>
    <p:extLst>
      <p:ext uri="{BB962C8B-B14F-4D97-AF65-F5344CB8AC3E}">
        <p14:creationId xmlns:p14="http://schemas.microsoft.com/office/powerpoint/2010/main" val="840677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Registering for Classes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You will register, and pay your tuition, at UNA by signing up for 12 hours of Study Abroad as follows:</a:t>
            </a:r>
          </a:p>
          <a:p>
            <a:pPr marL="0" indent="0">
              <a:buNone/>
            </a:pPr>
            <a:r>
              <a:rPr lang="en-US" dirty="0" smtClean="0"/>
              <a:t>SA 499 (05) = 5 credit hours of study abroad</a:t>
            </a:r>
          </a:p>
          <a:p>
            <a:pPr marL="0" indent="0">
              <a:buNone/>
            </a:pPr>
            <a:r>
              <a:rPr lang="en-US" dirty="0" smtClean="0"/>
              <a:t>SA 499 (04) = 4 </a:t>
            </a:r>
            <a:r>
              <a:rPr lang="en-US" dirty="0"/>
              <a:t>credit hours of study abroad</a:t>
            </a:r>
          </a:p>
          <a:p>
            <a:pPr marL="0" indent="0">
              <a:buNone/>
            </a:pPr>
            <a:r>
              <a:rPr lang="en-US" dirty="0" smtClean="0"/>
              <a:t>SA 499 (03) = 3 </a:t>
            </a:r>
            <a:r>
              <a:rPr lang="en-US" dirty="0"/>
              <a:t>credit hours of study abroad</a:t>
            </a:r>
          </a:p>
          <a:p>
            <a:pPr marL="0" indent="0">
              <a:buNone/>
            </a:pPr>
            <a:r>
              <a:rPr lang="en-US" dirty="0" smtClean="0"/>
              <a:t>5 + 4 + 3 = 12 credit hours</a:t>
            </a:r>
          </a:p>
          <a:p>
            <a:pPr marL="0" indent="0">
              <a:buNone/>
            </a:pPr>
            <a:r>
              <a:rPr lang="en-US" dirty="0" smtClean="0"/>
              <a:t>Some partners allow you to take more than 12 hours, but 12 is the definition of full time student, required for your visa. You will also be registered for the zero-credit SA 498, which is used to record on your official transcript that you spent a semester/year abroad. Employers today value *experiential learning* especially highly.</a:t>
            </a:r>
            <a:endParaRPr lang="en-US" dirty="0"/>
          </a:p>
        </p:txBody>
      </p:sp>
    </p:spTree>
    <p:extLst>
      <p:ext uri="{BB962C8B-B14F-4D97-AF65-F5344CB8AC3E}">
        <p14:creationId xmlns:p14="http://schemas.microsoft.com/office/powerpoint/2010/main" val="645852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for Classes Taken Abroad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Before departing you will meet with your advisor in the Major, and with me, to determine possible course equivalencies. This will be recorded on the Study Abroad Academic Pre- Approval form. Since foreign transcripts are typically not available in time to assign grades, you will receive the grade Incomplete for your classes abroad. These Incompletes will be changed to the appropriate letter grade, for the equivalent UNA course, once your transcript has been evaluated.</a:t>
            </a:r>
          </a:p>
          <a:p>
            <a:pPr marL="0" indent="0">
              <a:buNone/>
            </a:pPr>
            <a:endParaRPr lang="en-US" dirty="0"/>
          </a:p>
        </p:txBody>
      </p:sp>
    </p:spTree>
    <p:extLst>
      <p:ext uri="{BB962C8B-B14F-4D97-AF65-F5344CB8AC3E}">
        <p14:creationId xmlns:p14="http://schemas.microsoft.com/office/powerpoint/2010/main" val="1019047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Visa Requirements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For most countries, you will need to obtain a visa before departing. To obtain a visa for France you must appear at the French Consulate in Atlanta for your visa interview. For a visa to Spain you must have an FBI background check and go to the Spanish Consulate in Houston, Texas. No visa is required for Americans to study in Germany. Details of the protocol for obtaining a visa are handled on a case by case, country by country basis. The fee for a visa is typically $100 to $150. For visa requirements check </a:t>
            </a:r>
            <a:r>
              <a:rPr lang="en-US" u="sng" dirty="0">
                <a:hlinkClick r:id="rId2"/>
              </a:rPr>
              <a:t>http://travel.state.gov</a:t>
            </a:r>
            <a:r>
              <a:rPr lang="en-US" u="sng" dirty="0" smtClean="0">
                <a:hlinkClick r:id="rId2"/>
              </a:rPr>
              <a:t>/</a:t>
            </a:r>
            <a:r>
              <a:rPr lang="en-US" u="sng" dirty="0" smtClean="0"/>
              <a:t>  </a:t>
            </a:r>
            <a:endParaRPr lang="en-US" u="sng" dirty="0"/>
          </a:p>
          <a:p>
            <a:pPr marL="0" indent="0">
              <a:buNone/>
            </a:pPr>
            <a:r>
              <a:rPr lang="en-US" dirty="0" smtClean="0"/>
              <a:t>In the course of applying for a visa you will need your letter of acceptance from the host institution as well as a statement (from parents/guardian/bank) guaranteeing your financial support.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12128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TotalTime>
  <Words>1335</Words>
  <Application>Microsoft Office PowerPoint</Application>
  <PresentationFormat>On-screen Show (4:3)</PresentationFormat>
  <Paragraphs>118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Times New Roman</vt:lpstr>
      <vt:lpstr>Wingdings</vt:lpstr>
      <vt:lpstr>Office Theme</vt:lpstr>
      <vt:lpstr>Magellan Exchange</vt:lpstr>
      <vt:lpstr>Why Choose Magellan?</vt:lpstr>
      <vt:lpstr>Getting There</vt:lpstr>
      <vt:lpstr>Room and Board</vt:lpstr>
      <vt:lpstr>Classes Abroad</vt:lpstr>
      <vt:lpstr>Calendar Considerations</vt:lpstr>
      <vt:lpstr>Registering for Classes</vt:lpstr>
      <vt:lpstr>Credit for Classes Taken Abroad</vt:lpstr>
      <vt:lpstr>Visa Requirements</vt:lpstr>
      <vt:lpstr>Application to the Host University</vt:lpstr>
      <vt:lpstr>Details about Housing</vt:lpstr>
      <vt:lpstr>Pre-Departure Orientation Information</vt:lpstr>
      <vt:lpstr>Medical Release and iNext Insurance</vt:lpstr>
      <vt:lpstr>Tips for Completing the Online Magellan Application </vt:lpstr>
      <vt:lpstr>Application tips, continued</vt:lpstr>
      <vt:lpstr>Study Abroad Academic Pre-Approval Form </vt:lpstr>
      <vt:lpstr>Pre-Approval Form, cont.</vt:lpstr>
      <vt:lpstr>     Pre-Approval Form, cont.    </vt:lpstr>
      <vt:lpstr>Questions? Preguntas? Fragen? Wenti?</vt:lpstr>
      <vt:lpstr>Useful Addresses</vt:lpstr>
      <vt:lpstr>Thank you! Merci! Gracias! Xie xie! Obrigado! Arigato! Danke!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Magellan Exchange</dc:title>
  <dc:creator>Anon</dc:creator>
  <cp:lastModifiedBy>Christy, Thomas C</cp:lastModifiedBy>
  <cp:revision>24</cp:revision>
  <dcterms:created xsi:type="dcterms:W3CDTF">2014-09-10T16:38:14Z</dcterms:created>
  <dcterms:modified xsi:type="dcterms:W3CDTF">2017-02-28T21:29:56Z</dcterms:modified>
</cp:coreProperties>
</file>